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5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13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9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7"/>
    <p:restoredTop sz="86422"/>
  </p:normalViewPr>
  <p:slideViewPr>
    <p:cSldViewPr snapToObjects="1">
      <p:cViewPr varScale="1">
        <p:scale>
          <a:sx n="84" d="100"/>
          <a:sy n="84" d="100"/>
        </p:scale>
        <p:origin x="91" y="18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10/09/2020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github.io/yellowpaper/paper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11, </a:t>
            </a:r>
            <a:r>
              <a:rPr lang="en-US" dirty="0" err="1" smtClean="0"/>
              <a:t>Ethereum</a:t>
            </a:r>
            <a:r>
              <a:rPr lang="en-US" dirty="0" smtClean="0"/>
              <a:t> 101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EFA7A3-2CCD-6241-AC18-05FE3A46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transactions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9A04A4-26D4-774C-AC89-CD0E28469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808" y="1307842"/>
            <a:ext cx="6553479" cy="47785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A06F45-E747-4249-A7C1-1148F40E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50E9E4-87AA-C148-943C-1714B7A852AA}"/>
              </a:ext>
            </a:extLst>
          </p:cNvPr>
          <p:cNvSpPr/>
          <p:nvPr/>
        </p:nvSpPr>
        <p:spPr>
          <a:xfrm>
            <a:off x="648000" y="1224000"/>
            <a:ext cx="371980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three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transactions: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Contract creation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Value transfer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61662B4-BB87-E34C-AAA0-051B945EC519}"/>
              </a:ext>
            </a:extLst>
          </p:cNvPr>
          <p:cNvSpPr/>
          <p:nvPr/>
        </p:nvSpPr>
        <p:spPr>
          <a:xfrm>
            <a:off x="3215680" y="6086421"/>
            <a:ext cx="8190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diagram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contract creation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message call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transactions,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required fields</a:t>
            </a:r>
          </a:p>
        </p:txBody>
      </p:sp>
    </p:spTree>
    <p:extLst>
      <p:ext uri="{BB962C8B-B14F-4D97-AF65-F5344CB8AC3E}">
        <p14:creationId xmlns:p14="http://schemas.microsoft.com/office/powerpoint/2010/main" val="41984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3B7F60-BA61-1241-AF04-64A9DEE7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state and storage trie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56D7346-679D-7340-971F-7BA72F313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816" y="1388752"/>
            <a:ext cx="7481664" cy="5246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7C6E23-D21E-BB4D-817D-D0426236B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1A2CC1-899F-944E-9383-CA34D8417423}"/>
              </a:ext>
            </a:extLst>
          </p:cNvPr>
          <p:cNvSpPr/>
          <p:nvPr/>
        </p:nvSpPr>
        <p:spPr>
          <a:xfrm>
            <a:off x="657600" y="1412776"/>
            <a:ext cx="3710208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diagram shows the fields contained within the account state, and how the various elements are contained within the world state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World state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trie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 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Account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marL="1200150" lvl="2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Account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storage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trie </a:t>
            </a:r>
          </a:p>
        </p:txBody>
      </p:sp>
    </p:spTree>
    <p:extLst>
      <p:ext uri="{BB962C8B-B14F-4D97-AF65-F5344CB8AC3E}">
        <p14:creationId xmlns:p14="http://schemas.microsoft.com/office/powerpoint/2010/main" val="23139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DDBB7D-7423-6741-A784-F9F78505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receipts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354BA31-BB5F-1442-A868-8238FAE50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2" y="2708920"/>
            <a:ext cx="8277843" cy="3600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1557BAE-9567-E142-BD29-DC2AB22E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230C1E1-8027-DB47-A2FD-6EB1B94B854B}"/>
              </a:ext>
            </a:extLst>
          </p:cNvPr>
          <p:cNvSpPr/>
          <p:nvPr/>
        </p:nvSpPr>
        <p:spPr>
          <a:xfrm>
            <a:off x="661726" y="1220918"/>
            <a:ext cx="9582239" cy="13131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Transaction receipts are generated as a result of a transaction execution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Logs are also updated accordingly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Both data structures contain several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fields, as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below: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60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52C43D-3E9E-B141-847A-3A68D41B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Ethereum</a:t>
            </a:r>
            <a:r>
              <a:rPr lang="en-US" dirty="0"/>
              <a:t> Virtual Environment (EVM)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B2C2DF-508E-5A4F-B4E2-3A7843CE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size based on LIFO queue: Last In, First Out.</a:t>
            </a:r>
          </a:p>
          <a:p>
            <a:r>
              <a:rPr lang="en-US" dirty="0"/>
              <a:t>1024 stack depth limit</a:t>
            </a:r>
          </a:p>
          <a:p>
            <a:r>
              <a:rPr lang="en-US" dirty="0"/>
              <a:t>Turing complete but limited by </a:t>
            </a:r>
            <a:r>
              <a:rPr lang="en-US" dirty="0" smtClean="0"/>
              <a:t>gas, making it </a:t>
            </a:r>
            <a:r>
              <a:rPr lang="en-US" dirty="0"/>
              <a:t>quasi-Turing complete</a:t>
            </a:r>
          </a:p>
          <a:p>
            <a:r>
              <a:rPr lang="en-US" dirty="0"/>
              <a:t>Big-endian design</a:t>
            </a:r>
          </a:p>
          <a:p>
            <a:r>
              <a:rPr lang="en-US" dirty="0"/>
              <a:t>Storage available to EVM</a:t>
            </a:r>
          </a:p>
          <a:p>
            <a:pPr lvl="1"/>
            <a:r>
              <a:rPr lang="en-GB" sz="2000" dirty="0"/>
              <a:t>Memory </a:t>
            </a:r>
          </a:p>
          <a:p>
            <a:pPr lvl="1"/>
            <a:r>
              <a:rPr lang="en-GB" sz="2000" dirty="0"/>
              <a:t>Storage</a:t>
            </a:r>
          </a:p>
          <a:p>
            <a:pPr lvl="1"/>
            <a:r>
              <a:rPr lang="en-GB" sz="2000" dirty="0"/>
              <a:t>Stack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219EC09-1A92-D143-8A6D-2099FC3C0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0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F4700-CB11-1448-8B18-38AD9308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EVM operation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561861-9135-F840-A3EE-F007BEAF1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96" y="1556792"/>
            <a:ext cx="8556950" cy="44644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9BF4E4-EC82-364B-BBC6-B8AC788B2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1A03D-A376-BE4A-9058-5CE3D1D3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683EBBE-DA19-024B-A275-657DE277B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1984" y="1124744"/>
            <a:ext cx="2160240" cy="53370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ECCBF5-62D3-CC4C-B850-C7EC496D9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E99EDE-00A8-8640-B88E-78CD1510DCED}"/>
              </a:ext>
            </a:extLst>
          </p:cNvPr>
          <p:cNvSpPr/>
          <p:nvPr/>
        </p:nvSpPr>
        <p:spPr>
          <a:xfrm>
            <a:off x="743262" y="1700808"/>
            <a:ext cx="4943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Ethereum’s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execution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 consists of several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elements,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shown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4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3DF33-5CBA-3144-AACC-9397CA47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8D121C9-E733-A545-AD9B-2640A3BAE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624" y="2060848"/>
            <a:ext cx="3312368" cy="42637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50B77D-AE62-964A-96D4-F7FECE62E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C5660FA-23F7-8941-BB51-E2B6F45DB01F}"/>
              </a:ext>
            </a:extLst>
          </p:cNvPr>
          <p:cNvSpPr/>
          <p:nvPr/>
        </p:nvSpPr>
        <p:spPr>
          <a:xfrm>
            <a:off x="648000" y="1237088"/>
            <a:ext cx="763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Machine state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tuple comprising several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fields, as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shown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A5E9CB-0328-FD49-8E51-D09801E9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5117D4-E751-D34E-BAF7-BAB324CC7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There are nine </a:t>
            </a:r>
            <a:r>
              <a:rPr lang="en-GB" b="1" dirty="0"/>
              <a:t>precompiled contracts </a:t>
            </a:r>
            <a:r>
              <a:rPr lang="en-GB" dirty="0"/>
              <a:t>or </a:t>
            </a:r>
            <a:r>
              <a:rPr lang="en-GB" b="1" dirty="0"/>
              <a:t>native contracts </a:t>
            </a:r>
            <a:r>
              <a:rPr lang="en-GB" dirty="0"/>
              <a:t>in the </a:t>
            </a:r>
            <a:r>
              <a:rPr lang="en-GB" dirty="0" err="1"/>
              <a:t>Ethereum</a:t>
            </a:r>
            <a:r>
              <a:rPr lang="en-GB" dirty="0"/>
              <a:t> Istanbul </a:t>
            </a:r>
            <a:r>
              <a:rPr lang="en-GB" dirty="0" smtClean="0"/>
              <a:t>release</a:t>
            </a:r>
            <a:r>
              <a:rPr lang="en-GB" dirty="0"/>
              <a:t>: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elliptic curve public key recovery function </a:t>
            </a:r>
          </a:p>
          <a:p>
            <a:r>
              <a:rPr lang="en-GB" dirty="0"/>
              <a:t>The SHA-256-bit hash function </a:t>
            </a:r>
          </a:p>
          <a:p>
            <a:r>
              <a:rPr lang="en-GB" dirty="0"/>
              <a:t>The RIPEMD-160-bit hash function </a:t>
            </a:r>
          </a:p>
          <a:p>
            <a:r>
              <a:rPr lang="en-GB" dirty="0"/>
              <a:t>The identity/datacopy function </a:t>
            </a:r>
          </a:p>
          <a:p>
            <a:r>
              <a:rPr lang="en-GB" dirty="0"/>
              <a:t>Big mod exponentiation function </a:t>
            </a:r>
          </a:p>
          <a:p>
            <a:r>
              <a:rPr lang="en-GB" dirty="0"/>
              <a:t>Elliptic curve point addition function </a:t>
            </a:r>
          </a:p>
          <a:p>
            <a:r>
              <a:rPr lang="en-GB" dirty="0"/>
              <a:t>Elliptic curve scalar multiplication </a:t>
            </a:r>
          </a:p>
          <a:p>
            <a:r>
              <a:rPr lang="en-GB" dirty="0"/>
              <a:t>Elliptic curve pairing </a:t>
            </a:r>
          </a:p>
          <a:p>
            <a:r>
              <a:rPr lang="en-GB" dirty="0"/>
              <a:t>Blake2 compression function 'F'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AE45825-F1B7-0741-A45F-D5C6FEE58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AE4715-1CB7-E44C-B1DA-A2E97FF8F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FD9478E-507C-1147-B11C-B12349AF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D387011-D50B-F142-8B8E-9ED072FE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Read the Ethereum yellow </a:t>
            </a:r>
            <a:r>
              <a:rPr lang="en-GB" dirty="0"/>
              <a:t>paper: </a:t>
            </a:r>
            <a:r>
              <a:rPr lang="en-GB" dirty="0">
                <a:latin typeface="Lucida Console" panose="020B0609040504020204" pitchFamily="49" charset="0"/>
                <a:hlinkClick r:id="rId2"/>
              </a:rPr>
              <a:t>https://ethereum.github.io/yellowpaper/paper.pdf</a:t>
            </a:r>
            <a:endParaRPr lang="en-GB" dirty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74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3B3069-F096-D04F-9395-9431D345D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56B781F-6C9B-974E-A2CF-2A8F05FF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E731F9E-2C98-734C-861F-FED17134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explored:</a:t>
            </a:r>
          </a:p>
          <a:p>
            <a:r>
              <a:rPr lang="en-GB" dirty="0"/>
              <a:t>The Ethereum network</a:t>
            </a:r>
          </a:p>
          <a:p>
            <a:r>
              <a:rPr lang="en-GB" dirty="0"/>
              <a:t>Components of the Ethereum ecosystem</a:t>
            </a:r>
          </a:p>
          <a:p>
            <a:r>
              <a:rPr lang="en-GB" dirty="0"/>
              <a:t>The Ethereum Virtual Machine (EVM)</a:t>
            </a:r>
          </a:p>
          <a:p>
            <a:r>
              <a:rPr lang="en-GB" dirty="0"/>
              <a:t>Native </a:t>
            </a:r>
            <a:r>
              <a:rPr lang="en-GB" dirty="0" smtClean="0"/>
              <a:t>contracts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66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Ethereum network</a:t>
            </a:r>
          </a:p>
          <a:p>
            <a:r>
              <a:rPr lang="en-GB" dirty="0"/>
              <a:t>Components of the Ethereum ecosystem</a:t>
            </a:r>
          </a:p>
          <a:p>
            <a:r>
              <a:rPr lang="en-GB" dirty="0"/>
              <a:t>The Ethereum Virtual Machine (EVM)</a:t>
            </a:r>
          </a:p>
          <a:p>
            <a:r>
              <a:rPr lang="en-GB" dirty="0"/>
              <a:t>Native </a:t>
            </a:r>
            <a:r>
              <a:rPr lang="en-GB" dirty="0" smtClean="0"/>
              <a:t>contracts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6F180-2A41-0543-9B1B-E17C965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Ethereum</a:t>
            </a:r>
            <a:r>
              <a:rPr lang="en-US" dirty="0"/>
              <a:t> – an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12C871B-2D6F-0948-B396-68927F76B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937224"/>
            <a:ext cx="10799763" cy="3685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78A2D-111C-064F-ACBF-0BE70A1FA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134A2-710F-A649-B7E9-3ADCB57B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Ethereum</a:t>
            </a:r>
            <a:r>
              <a:rPr lang="en-US" dirty="0"/>
              <a:t> blockchain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38AB5D1-1221-A341-8ECA-D620C78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945" y="2564904"/>
            <a:ext cx="7858522" cy="39960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330D57-44E1-6A40-88F5-D5B8C77B2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7FAF500-D2B8-6445-A12A-9C5707E2064B}"/>
              </a:ext>
            </a:extLst>
          </p:cNvPr>
          <p:cNvSpPr txBox="1"/>
          <p:nvPr/>
        </p:nvSpPr>
        <p:spPr>
          <a:xfrm>
            <a:off x="861626" y="1224000"/>
            <a:ext cx="1013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a genesis state is transformed into a final state by executing transactions incrementally. The final transformation is then accepted as the absolute undisputed version of the state.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Below,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 transition function is shown, where a transaction execution has resulted in a state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7895FB-BD01-314F-9333-7217B8C7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Ethereum – a user's perspective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3950B6-A4A6-5148-B96B-5CAF231D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common use </a:t>
            </a:r>
            <a:r>
              <a:rPr lang="en-US" dirty="0"/>
              <a:t>case </a:t>
            </a:r>
            <a:r>
              <a:rPr lang="en-US" dirty="0" smtClean="0"/>
              <a:t>for the </a:t>
            </a:r>
            <a:r>
              <a:rPr lang="en-US" dirty="0" err="1" smtClean="0"/>
              <a:t>Ethereum</a:t>
            </a:r>
            <a:r>
              <a:rPr lang="en-US" dirty="0" smtClean="0"/>
              <a:t> chain </a:t>
            </a:r>
            <a:r>
              <a:rPr lang="en-US" dirty="0" smtClean="0"/>
              <a:t>is </a:t>
            </a:r>
            <a:r>
              <a:rPr lang="en-US" dirty="0"/>
              <a:t>to send or receive </a:t>
            </a:r>
            <a:r>
              <a:rPr lang="en-US" dirty="0" smtClean="0"/>
              <a:t>payments</a:t>
            </a:r>
            <a:endParaRPr lang="en-US" dirty="0"/>
          </a:p>
          <a:p>
            <a:r>
              <a:rPr lang="en-US" dirty="0" smtClean="0"/>
              <a:t>To do so, the user </a:t>
            </a:r>
            <a:r>
              <a:rPr lang="en-US" dirty="0"/>
              <a:t>signs the transaction and submits </a:t>
            </a:r>
            <a:r>
              <a:rPr lang="en-US" dirty="0" smtClean="0"/>
              <a:t>it, </a:t>
            </a:r>
            <a:r>
              <a:rPr lang="en-US" dirty="0"/>
              <a:t>which propagates on the network, </a:t>
            </a:r>
            <a:r>
              <a:rPr lang="en-US" dirty="0" smtClean="0"/>
              <a:t>at which point miners </a:t>
            </a:r>
            <a:r>
              <a:rPr lang="en-US" dirty="0"/>
              <a:t>pick it </a:t>
            </a:r>
            <a:r>
              <a:rPr lang="en-US" dirty="0" smtClean="0"/>
              <a:t>up, </a:t>
            </a:r>
            <a:r>
              <a:rPr lang="en-US" dirty="0"/>
              <a:t>verify </a:t>
            </a:r>
            <a:r>
              <a:rPr lang="en-US" dirty="0" smtClean="0"/>
              <a:t>it, </a:t>
            </a:r>
            <a:r>
              <a:rPr lang="en-US" dirty="0"/>
              <a:t>and </a:t>
            </a:r>
            <a:r>
              <a:rPr lang="en-US" dirty="0" smtClean="0"/>
              <a:t>begin Proof </a:t>
            </a:r>
            <a:r>
              <a:rPr lang="en-US" dirty="0"/>
              <a:t>of </a:t>
            </a:r>
            <a:r>
              <a:rPr lang="en-US" dirty="0"/>
              <a:t>W</a:t>
            </a:r>
            <a:r>
              <a:rPr lang="en-US" dirty="0" smtClean="0"/>
              <a:t>ork (</a:t>
            </a:r>
            <a:r>
              <a:rPr lang="en-US" dirty="0" err="1" smtClean="0"/>
              <a:t>PoW</a:t>
            </a:r>
            <a:r>
              <a:rPr lang="en-US" dirty="0" smtClean="0"/>
              <a:t>). </a:t>
            </a:r>
            <a:r>
              <a:rPr lang="en-US" dirty="0"/>
              <a:t>If PoW is </a:t>
            </a:r>
            <a:r>
              <a:rPr lang="en-US" dirty="0" smtClean="0"/>
              <a:t>successful, </a:t>
            </a:r>
            <a:r>
              <a:rPr lang="en-US" dirty="0"/>
              <a:t>the block with the transaction is finalized and </a:t>
            </a:r>
            <a:r>
              <a:rPr lang="en-US" dirty="0" smtClean="0"/>
              <a:t>propagated, </a:t>
            </a:r>
            <a:r>
              <a:rPr lang="en-US" dirty="0"/>
              <a:t>and a new block is added to the </a:t>
            </a:r>
            <a:r>
              <a:rPr lang="en-US" dirty="0" smtClean="0"/>
              <a:t>chain</a:t>
            </a:r>
            <a:endParaRPr lang="en-US" dirty="0"/>
          </a:p>
          <a:p>
            <a:r>
              <a:rPr lang="en-US" dirty="0"/>
              <a:t>To send and receive </a:t>
            </a:r>
            <a:r>
              <a:rPr lang="en-US" dirty="0" smtClean="0"/>
              <a:t>transactions, </a:t>
            </a:r>
            <a:r>
              <a:rPr lang="en-US" dirty="0"/>
              <a:t>wallet software </a:t>
            </a:r>
            <a:r>
              <a:rPr lang="en-US" dirty="0" smtClean="0"/>
              <a:t>is used: for example, </a:t>
            </a:r>
            <a:r>
              <a:rPr lang="en-US" dirty="0"/>
              <a:t>mobile wallets </a:t>
            </a:r>
            <a:r>
              <a:rPr lang="en-US" dirty="0" smtClean="0"/>
              <a:t>are used </a:t>
            </a:r>
            <a:r>
              <a:rPr lang="en-US" dirty="0"/>
              <a:t>on mobile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53B79E-8494-0C40-997F-BCC9D4E05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903B9-E48F-B245-A13E-EEF496F1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Ethereum’s high level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610AEA1-F45C-464C-A0AA-6129EB32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798" y="1227854"/>
            <a:ext cx="8206816" cy="52039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DEA7E2-FCDF-8644-B9A7-406E2402D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1C01B-A8C4-3D4A-BE7B-A3F23758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the Ethereum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BB3DB6-A89F-8F44-83C3-27B859250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Keys and addresses </a:t>
            </a:r>
          </a:p>
          <a:p>
            <a:r>
              <a:rPr lang="en-GB" dirty="0"/>
              <a:t>Accounts </a:t>
            </a:r>
          </a:p>
          <a:p>
            <a:r>
              <a:rPr lang="en-GB" dirty="0"/>
              <a:t>Transactions and messages </a:t>
            </a:r>
          </a:p>
          <a:p>
            <a:r>
              <a:rPr lang="en-GB" dirty="0"/>
              <a:t>Ether cryptocurrency/tokens </a:t>
            </a:r>
          </a:p>
          <a:p>
            <a:r>
              <a:rPr lang="en-GB" dirty="0"/>
              <a:t>The EVM </a:t>
            </a:r>
          </a:p>
          <a:p>
            <a:r>
              <a:rPr lang="en-GB" dirty="0"/>
              <a:t>Smart contracts and native contracts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14B9FEE-EDA9-3D42-9D72-FED02C6BD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30C4D6-91DA-8B48-A5B7-33251380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BBC7A5-73FB-3648-8A28-1620A451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EOAs: Externally Owned </a:t>
            </a:r>
            <a:r>
              <a:rPr lang="en-US" dirty="0" smtClean="0"/>
              <a:t>A</a:t>
            </a:r>
            <a:r>
              <a:rPr lang="en-US" dirty="0" smtClean="0"/>
              <a:t>ccounts. </a:t>
            </a:r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accounts represented by an address</a:t>
            </a:r>
          </a:p>
          <a:p>
            <a:r>
              <a:rPr lang="en-US" dirty="0" smtClean="0"/>
              <a:t>CAs: Contract accounts. </a:t>
            </a:r>
            <a:r>
              <a:rPr lang="en-US" dirty="0"/>
              <a:t>C</a:t>
            </a:r>
            <a:r>
              <a:rPr lang="en-US" dirty="0" smtClean="0"/>
              <a:t>reated </a:t>
            </a:r>
            <a:r>
              <a:rPr lang="en-US" dirty="0"/>
              <a:t>as a result of deployment of a smart </a:t>
            </a:r>
            <a:r>
              <a:rPr lang="en-US" dirty="0"/>
              <a:t>contract—also </a:t>
            </a:r>
            <a:r>
              <a:rPr lang="en-US" dirty="0"/>
              <a:t>represented by an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573F35-7163-9E44-8B64-892A7372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D291FB-D465-674B-845A-2BB24796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and transaction trie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62DB59A-701D-A144-92FC-6776BA993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51" y="2348880"/>
            <a:ext cx="9649361" cy="4146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9F4A22-C037-8E46-84AA-929ECE19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CCAE73A-FA5A-8D4F-A463-6DBF982264DC}"/>
              </a:ext>
            </a:extLst>
          </p:cNvPr>
          <p:cNvSpPr/>
          <p:nvPr/>
        </p:nvSpPr>
        <p:spPr>
          <a:xfrm>
            <a:off x="648000" y="1224000"/>
            <a:ext cx="10560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transaction in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consists of a number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fields, as shown here, along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transaction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The diagram also shows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relationship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 the transaction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header.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2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522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Lucida Console</vt:lpstr>
      <vt:lpstr>Open Sans</vt:lpstr>
      <vt:lpstr>Packt Training</vt:lpstr>
      <vt:lpstr>Mastering Blockchain Third Edition</vt:lpstr>
      <vt:lpstr>Outline</vt:lpstr>
      <vt:lpstr>Ethereum – an overview</vt:lpstr>
      <vt:lpstr>The Ethereum blockchain </vt:lpstr>
      <vt:lpstr>Ethereum – a user's perspective </vt:lpstr>
      <vt:lpstr>Ethereum’s high level architecture</vt:lpstr>
      <vt:lpstr>Elements of the Ethereum ecosystem</vt:lpstr>
      <vt:lpstr>Types of accounts</vt:lpstr>
      <vt:lpstr>Transaction and transaction trie</vt:lpstr>
      <vt:lpstr>Types of transactions</vt:lpstr>
      <vt:lpstr>Account state and storage trie</vt:lpstr>
      <vt:lpstr>Transaction receipts</vt:lpstr>
      <vt:lpstr>The Ethereum Virtual Environment (EVM)</vt:lpstr>
      <vt:lpstr>EVM operation design</vt:lpstr>
      <vt:lpstr>Execution environment</vt:lpstr>
      <vt:lpstr>Machine state</vt:lpstr>
      <vt:lpstr>Native contracts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77</cp:revision>
  <cp:lastPrinted>2018-06-05T12:50:25Z</cp:lastPrinted>
  <dcterms:created xsi:type="dcterms:W3CDTF">2018-06-05T09:17:37Z</dcterms:created>
  <dcterms:modified xsi:type="dcterms:W3CDTF">2020-09-10T18:27:50Z</dcterms:modified>
</cp:coreProperties>
</file>